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Lst>
  <p:notesMasterIdLst>
    <p:notesMasterId r:id="rId9"/>
  </p:notesMasterIdLst>
  <p:sldSz cx="14630400" cy="8229600"/>
  <p:notesSz cx="8229600" cy="14630400"/>
  <p:embeddedFontLst>
    <p:embeddedFont>
      <p:font typeface="Saira Medium"/>
      <p:regular r:id="rId14"/>
    </p:embeddedFont>
    <p:embeddedFont>
      <p:font typeface="Saira Medium"/>
      <p:regular r:id="rId15"/>
    </p:embeddedFont>
    <p:embeddedFont>
      <p:font typeface="Saira Medium"/>
      <p:regular r:id="rId16"/>
    </p:embeddedFont>
    <p:embeddedFont>
      <p:font typeface="Saira Medium"/>
      <p:regular r:id="rId17"/>
    </p:embeddedFont>
    <p:embeddedFont>
      <p:font typeface="Roboto"/>
      <p:regular r:id="rId18"/>
    </p:embeddedFont>
    <p:embeddedFont>
      <p:font typeface="Roboto"/>
      <p:regular r:id="rId19"/>
    </p:embeddedFont>
    <p:embeddedFont>
      <p:font typeface="Roboto"/>
      <p:regular r:id="rId20"/>
    </p:embeddedFont>
    <p:embeddedFont>
      <p:font typeface="Roboto"/>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4" Type="http://schemas.openxmlformats.org/officeDocument/2006/relationships/font" Target="fonts/font1.fntdata"/><Relationship Id="rId15" Type="http://schemas.openxmlformats.org/officeDocument/2006/relationships/font" Target="fonts/font2.fntdata"/><Relationship Id="rId16" Type="http://schemas.openxmlformats.org/officeDocument/2006/relationships/font" Target="fonts/font3.fntdata"/><Relationship Id="rId17" Type="http://schemas.openxmlformats.org/officeDocument/2006/relationships/font" Target="fonts/font4.fntdata"/><Relationship Id="rId18" Type="http://schemas.openxmlformats.org/officeDocument/2006/relationships/font" Target="fonts/font5.fntdata"/><Relationship Id="rId19" Type="http://schemas.openxmlformats.org/officeDocument/2006/relationships/font" Target="fonts/font6.fntdata"/><Relationship Id="rId20" Type="http://schemas.openxmlformats.org/officeDocument/2006/relationships/font" Target="fonts/font7.fntdata"/><Relationship Id="rId2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691527"/>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The Rise and Legacy of the Inca Civilization</a:t>
            </a:r>
            <a:endParaRPr lang="en-US" sz="4450" dirty="0"/>
          </a:p>
        </p:txBody>
      </p:sp>
      <p:sp>
        <p:nvSpPr>
          <p:cNvPr id="4" name="Text 1"/>
          <p:cNvSpPr/>
          <p:nvPr/>
        </p:nvSpPr>
        <p:spPr>
          <a:xfrm>
            <a:off x="6280190" y="4449247"/>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civilization, a remarkable empire in the Andes region, had a profound impact on South America's history. Join us as we explore their origins, culture, and enduring legacy.</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358509"/>
            <a:ext cx="11309509"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Origins and Foundations of the Inca Empire</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Early Origins</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Empire began in the 13th century, emerging from a small village near Cuzco in the Peruvian Andes. The Inca people were known for their mastery of agriculture and their ability to adapt to the harsh mountain environment.</a:t>
            </a:r>
            <a:endParaRPr lang="en-US" sz="1750" dirty="0"/>
          </a:p>
        </p:txBody>
      </p:sp>
      <p:sp>
        <p:nvSpPr>
          <p:cNvPr id="5" name="Text 3"/>
          <p:cNvSpPr/>
          <p:nvPr/>
        </p:nvSpPr>
        <p:spPr>
          <a:xfrm>
            <a:off x="7599521" y="3634264"/>
            <a:ext cx="3236952" cy="354330"/>
          </a:xfrm>
          <a:prstGeom prst="rect">
            <a:avLst/>
          </a:prstGeom>
          <a:noFill/>
          <a:ln/>
        </p:spPr>
        <p:txBody>
          <a:bodyPr wrap="none" lIns="0" tIns="0" rIns="0" bIns="0" rtlCol="0" anchor="t"/>
          <a:lstStyle/>
          <a:p>
            <a:pPr indent="0" marL="0">
              <a:lnSpc>
                <a:spcPts val="2750"/>
              </a:lnSpc>
              <a:buNone/>
            </a:pPr>
            <a:r>
              <a:rPr lang="en-US" sz="2200" dirty="0">
                <a:solidFill>
                  <a:srgbClr val="FFFFFF"/>
                </a:solidFill>
                <a:latin typeface="Saira Medium" pitchFamily="34" charset="0"/>
                <a:ea typeface="Saira Medium" pitchFamily="34" charset="-122"/>
                <a:cs typeface="Saira Medium" pitchFamily="34" charset="-120"/>
              </a:rPr>
              <a:t>Expansion and Conquest</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under the leadership of their skilled warriors and ambitious rulers, rapidly expanded their territory through conquest. By the 16th century, the Inca Empire stretched from Colombia to Chile, encompassing millions of people.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587103"/>
            <a:ext cx="10320695" cy="708779"/>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Customs, Beliefs, and Cultural Practices</a:t>
            </a:r>
            <a:endParaRPr lang="en-US" sz="4450" dirty="0"/>
          </a:p>
        </p:txBody>
      </p:sp>
      <p:sp>
        <p:nvSpPr>
          <p:cNvPr id="3" name="Shape 1"/>
          <p:cNvSpPr/>
          <p:nvPr/>
        </p:nvSpPr>
        <p:spPr>
          <a:xfrm>
            <a:off x="793790" y="2749510"/>
            <a:ext cx="4196358" cy="3892987"/>
          </a:xfrm>
          <a:prstGeom prst="roundRect">
            <a:avLst>
              <a:gd name="adj" fmla="val 5244"/>
            </a:avLst>
          </a:prstGeom>
          <a:solidFill>
            <a:srgbClr val="030303"/>
          </a:solidFill>
          <a:ln w="22860">
            <a:solidFill>
              <a:srgbClr val="FC8337"/>
            </a:solidFill>
            <a:prstDash val="solid"/>
          </a:ln>
        </p:spPr>
      </p:sp>
      <p:sp>
        <p:nvSpPr>
          <p:cNvPr id="4" name="Text 2"/>
          <p:cNvSpPr/>
          <p:nvPr/>
        </p:nvSpPr>
        <p:spPr>
          <a:xfrm>
            <a:off x="1043464" y="299918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Social Structure</a:t>
            </a:r>
            <a:endParaRPr lang="en-US" sz="2200" dirty="0"/>
          </a:p>
        </p:txBody>
      </p:sp>
      <p:sp>
        <p:nvSpPr>
          <p:cNvPr id="5" name="Text 3"/>
          <p:cNvSpPr/>
          <p:nvPr/>
        </p:nvSpPr>
        <p:spPr>
          <a:xfrm>
            <a:off x="1043464" y="3489603"/>
            <a:ext cx="3697010" cy="290322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Inca society was highly structured, with a rigid hierarchy. At the top was the emperor, the "Sapa Inca," followed by nobility, priests, and commoners. The society was organized by kinship and labor groups, with a strong emphasis on community and cooperation.</a:t>
            </a:r>
            <a:endParaRPr lang="en-US" sz="1750" dirty="0"/>
          </a:p>
        </p:txBody>
      </p:sp>
      <p:sp>
        <p:nvSpPr>
          <p:cNvPr id="6" name="Shape 4"/>
          <p:cNvSpPr/>
          <p:nvPr/>
        </p:nvSpPr>
        <p:spPr>
          <a:xfrm>
            <a:off x="5216962" y="2749510"/>
            <a:ext cx="4196358" cy="3892987"/>
          </a:xfrm>
          <a:prstGeom prst="roundRect">
            <a:avLst>
              <a:gd name="adj" fmla="val 5244"/>
            </a:avLst>
          </a:prstGeom>
          <a:solidFill>
            <a:srgbClr val="030303"/>
          </a:solidFill>
          <a:ln w="22860">
            <a:solidFill>
              <a:srgbClr val="FC8337"/>
            </a:solidFill>
            <a:prstDash val="solid"/>
          </a:ln>
        </p:spPr>
      </p:sp>
      <p:sp>
        <p:nvSpPr>
          <p:cNvPr id="7" name="Text 5"/>
          <p:cNvSpPr/>
          <p:nvPr/>
        </p:nvSpPr>
        <p:spPr>
          <a:xfrm>
            <a:off x="5466636" y="299918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Religious Beliefs</a:t>
            </a:r>
            <a:endParaRPr lang="en-US" sz="2200" dirty="0"/>
          </a:p>
        </p:txBody>
      </p:sp>
      <p:sp>
        <p:nvSpPr>
          <p:cNvPr id="8" name="Text 6"/>
          <p:cNvSpPr/>
          <p:nvPr/>
        </p:nvSpPr>
        <p:spPr>
          <a:xfrm>
            <a:off x="5466636" y="3489603"/>
            <a:ext cx="3697010"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worshipped a variety of gods, including the Sun God Inti, who was considered their most important deity. They also had a strong reverence for nature, and their rituals often involved offerings to the earth and mountains.</a:t>
            </a:r>
            <a:endParaRPr lang="en-US" sz="1750" dirty="0"/>
          </a:p>
        </p:txBody>
      </p:sp>
      <p:sp>
        <p:nvSpPr>
          <p:cNvPr id="9" name="Shape 7"/>
          <p:cNvSpPr/>
          <p:nvPr/>
        </p:nvSpPr>
        <p:spPr>
          <a:xfrm>
            <a:off x="9640133" y="2749510"/>
            <a:ext cx="4196358" cy="3892987"/>
          </a:xfrm>
          <a:prstGeom prst="roundRect">
            <a:avLst>
              <a:gd name="adj" fmla="val 5244"/>
            </a:avLst>
          </a:prstGeom>
          <a:solidFill>
            <a:srgbClr val="030303"/>
          </a:solidFill>
          <a:ln w="22860">
            <a:solidFill>
              <a:srgbClr val="FC8337"/>
            </a:solidFill>
            <a:prstDash val="solid"/>
          </a:ln>
        </p:spPr>
      </p:sp>
      <p:sp>
        <p:nvSpPr>
          <p:cNvPr id="10" name="Text 8"/>
          <p:cNvSpPr/>
          <p:nvPr/>
        </p:nvSpPr>
        <p:spPr>
          <a:xfrm>
            <a:off x="9889808" y="2999184"/>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Cultural Practices</a:t>
            </a:r>
            <a:endParaRPr lang="en-US" sz="2200" dirty="0"/>
          </a:p>
        </p:txBody>
      </p:sp>
      <p:sp>
        <p:nvSpPr>
          <p:cNvPr id="11" name="Text 9"/>
          <p:cNvSpPr/>
          <p:nvPr/>
        </p:nvSpPr>
        <p:spPr>
          <a:xfrm>
            <a:off x="9889808" y="3489603"/>
            <a:ext cx="3697010" cy="290322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were renowned for their elaborate textiles, intricate pottery, and their skill in metalworking. They also developed advanced agricultural techniques, including terracing and irrigation systems, to overcome the challenges of the mountainous terrain.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1647" y="621983"/>
            <a:ext cx="10888504" cy="706874"/>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The Inca Golden Age: 13th to 16th Century</a:t>
            </a:r>
            <a:endParaRPr lang="en-US" sz="4450" dirty="0"/>
          </a:p>
        </p:txBody>
      </p:sp>
      <p:sp>
        <p:nvSpPr>
          <p:cNvPr id="3" name="Shape 1"/>
          <p:cNvSpPr/>
          <p:nvPr/>
        </p:nvSpPr>
        <p:spPr>
          <a:xfrm>
            <a:off x="791647" y="2120384"/>
            <a:ext cx="13047107" cy="30480"/>
          </a:xfrm>
          <a:prstGeom prst="roundRect">
            <a:avLst>
              <a:gd name="adj" fmla="val 667911"/>
            </a:avLst>
          </a:prstGeom>
          <a:solidFill>
            <a:srgbClr val="FFFFFF">
              <a:alpha val="24000"/>
            </a:srgbClr>
          </a:solidFill>
          <a:ln/>
        </p:spPr>
      </p:sp>
      <p:sp>
        <p:nvSpPr>
          <p:cNvPr id="4" name="Shape 2"/>
          <p:cNvSpPr/>
          <p:nvPr/>
        </p:nvSpPr>
        <p:spPr>
          <a:xfrm>
            <a:off x="2322433" y="2120384"/>
            <a:ext cx="30480" cy="791647"/>
          </a:xfrm>
          <a:prstGeom prst="roundRect">
            <a:avLst>
              <a:gd name="adj" fmla="val 667911"/>
            </a:avLst>
          </a:prstGeom>
          <a:solidFill>
            <a:srgbClr val="FC8337"/>
          </a:solidFill>
          <a:ln/>
        </p:spPr>
      </p:sp>
      <p:sp>
        <p:nvSpPr>
          <p:cNvPr id="5" name="Shape 3"/>
          <p:cNvSpPr/>
          <p:nvPr/>
        </p:nvSpPr>
        <p:spPr>
          <a:xfrm>
            <a:off x="2083237" y="1865948"/>
            <a:ext cx="508873" cy="508873"/>
          </a:xfrm>
          <a:prstGeom prst="roundRect">
            <a:avLst>
              <a:gd name="adj" fmla="val 40006"/>
            </a:avLst>
          </a:prstGeom>
          <a:solidFill>
            <a:srgbClr val="030303"/>
          </a:solidFill>
          <a:ln w="22860">
            <a:solidFill>
              <a:srgbClr val="FC8337"/>
            </a:solidFill>
            <a:prstDash val="solid"/>
          </a:ln>
        </p:spPr>
      </p:sp>
      <p:sp>
        <p:nvSpPr>
          <p:cNvPr id="6" name="Text 4"/>
          <p:cNvSpPr/>
          <p:nvPr/>
        </p:nvSpPr>
        <p:spPr>
          <a:xfrm>
            <a:off x="2272665" y="1950720"/>
            <a:ext cx="130016" cy="339328"/>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7" name="Text 5"/>
          <p:cNvSpPr/>
          <p:nvPr/>
        </p:nvSpPr>
        <p:spPr>
          <a:xfrm>
            <a:off x="1017746" y="3138249"/>
            <a:ext cx="2639973" cy="353378"/>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13th Century</a:t>
            </a:r>
            <a:endParaRPr lang="en-US" sz="2200" dirty="0"/>
          </a:p>
        </p:txBody>
      </p:sp>
      <p:sp>
        <p:nvSpPr>
          <p:cNvPr id="8" name="Text 6"/>
          <p:cNvSpPr/>
          <p:nvPr/>
        </p:nvSpPr>
        <p:spPr>
          <a:xfrm>
            <a:off x="1017746" y="3627239"/>
            <a:ext cx="2639973" cy="2895600"/>
          </a:xfrm>
          <a:prstGeom prst="rect">
            <a:avLst/>
          </a:prstGeom>
          <a:noFill/>
          <a:ln/>
        </p:spPr>
        <p:txBody>
          <a:bodyPr wrap="square" lIns="0" tIns="0" rIns="0" bIns="0" rtlCol="0" anchor="t"/>
          <a:lstStyle/>
          <a:p>
            <a:pPr algn="ctr" indent="0" marL="0">
              <a:lnSpc>
                <a:spcPts val="2800"/>
              </a:lnSpc>
              <a:buNone/>
            </a:pPr>
            <a:r>
              <a:rPr lang="en-US" sz="1750" dirty="0">
                <a:solidFill>
                  <a:srgbClr val="E5E0DF"/>
                </a:solidFill>
                <a:latin typeface="Roboto" pitchFamily="34" charset="0"/>
                <a:ea typeface="Roboto" pitchFamily="34" charset="-122"/>
                <a:cs typeface="Roboto" pitchFamily="34" charset="-120"/>
              </a:rPr>
              <a:t>The Inca emerged from the Cusco Valley and began their expansion. They developed innovative agricultural techniques and established a strong military.</a:t>
            </a:r>
            <a:endParaRPr lang="en-US" sz="1750" dirty="0"/>
          </a:p>
        </p:txBody>
      </p:sp>
      <p:sp>
        <p:nvSpPr>
          <p:cNvPr id="9" name="Shape 7"/>
          <p:cNvSpPr/>
          <p:nvPr/>
        </p:nvSpPr>
        <p:spPr>
          <a:xfrm>
            <a:off x="5640705" y="2120384"/>
            <a:ext cx="30480" cy="791647"/>
          </a:xfrm>
          <a:prstGeom prst="roundRect">
            <a:avLst>
              <a:gd name="adj" fmla="val 667911"/>
            </a:avLst>
          </a:prstGeom>
          <a:solidFill>
            <a:srgbClr val="FC8337"/>
          </a:solidFill>
          <a:ln/>
        </p:spPr>
      </p:sp>
      <p:sp>
        <p:nvSpPr>
          <p:cNvPr id="10" name="Shape 8"/>
          <p:cNvSpPr/>
          <p:nvPr/>
        </p:nvSpPr>
        <p:spPr>
          <a:xfrm>
            <a:off x="5401508" y="1865948"/>
            <a:ext cx="508873" cy="508873"/>
          </a:xfrm>
          <a:prstGeom prst="roundRect">
            <a:avLst>
              <a:gd name="adj" fmla="val 40006"/>
            </a:avLst>
          </a:prstGeom>
          <a:solidFill>
            <a:srgbClr val="030303"/>
          </a:solidFill>
          <a:ln w="22860">
            <a:solidFill>
              <a:srgbClr val="FC8337"/>
            </a:solidFill>
            <a:prstDash val="solid"/>
          </a:ln>
        </p:spPr>
      </p:sp>
      <p:sp>
        <p:nvSpPr>
          <p:cNvPr id="11" name="Text 9"/>
          <p:cNvSpPr/>
          <p:nvPr/>
        </p:nvSpPr>
        <p:spPr>
          <a:xfrm>
            <a:off x="5552242" y="1950720"/>
            <a:ext cx="207288" cy="339328"/>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2" name="Text 10"/>
          <p:cNvSpPr/>
          <p:nvPr/>
        </p:nvSpPr>
        <p:spPr>
          <a:xfrm>
            <a:off x="4336018" y="3138249"/>
            <a:ext cx="2639973" cy="353378"/>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14th Century</a:t>
            </a:r>
            <a:endParaRPr lang="en-US" sz="2200" dirty="0"/>
          </a:p>
        </p:txBody>
      </p:sp>
      <p:sp>
        <p:nvSpPr>
          <p:cNvPr id="13" name="Text 11"/>
          <p:cNvSpPr/>
          <p:nvPr/>
        </p:nvSpPr>
        <p:spPr>
          <a:xfrm>
            <a:off x="4336018" y="3627239"/>
            <a:ext cx="2639973" cy="3981450"/>
          </a:xfrm>
          <a:prstGeom prst="rect">
            <a:avLst/>
          </a:prstGeom>
          <a:noFill/>
          <a:ln/>
        </p:spPr>
        <p:txBody>
          <a:bodyPr wrap="square" lIns="0" tIns="0" rIns="0" bIns="0" rtlCol="0" anchor="t"/>
          <a:lstStyle/>
          <a:p>
            <a:pPr algn="ctr" indent="0" marL="0">
              <a:lnSpc>
                <a:spcPts val="2800"/>
              </a:lnSpc>
              <a:buNone/>
            </a:pPr>
            <a:r>
              <a:rPr lang="en-US" sz="1750" dirty="0">
                <a:solidFill>
                  <a:srgbClr val="E5E0DF"/>
                </a:solidFill>
                <a:latin typeface="Roboto" pitchFamily="34" charset="0"/>
                <a:ea typeface="Roboto" pitchFamily="34" charset="-122"/>
                <a:cs typeface="Roboto" pitchFamily="34" charset="-120"/>
              </a:rPr>
              <a:t>The Inca Empire continued to expand rapidly, conquering neighboring territories and incorporating new populations into their vast empire. They established a system of roads and administrative structures to manage their growing empire.</a:t>
            </a:r>
            <a:endParaRPr lang="en-US" sz="1750" dirty="0"/>
          </a:p>
        </p:txBody>
      </p:sp>
      <p:sp>
        <p:nvSpPr>
          <p:cNvPr id="14" name="Shape 12"/>
          <p:cNvSpPr/>
          <p:nvPr/>
        </p:nvSpPr>
        <p:spPr>
          <a:xfrm>
            <a:off x="8958977" y="2120384"/>
            <a:ext cx="30480" cy="791647"/>
          </a:xfrm>
          <a:prstGeom prst="roundRect">
            <a:avLst>
              <a:gd name="adj" fmla="val 667911"/>
            </a:avLst>
          </a:prstGeom>
          <a:solidFill>
            <a:srgbClr val="FC8337"/>
          </a:solidFill>
          <a:ln/>
        </p:spPr>
      </p:sp>
      <p:sp>
        <p:nvSpPr>
          <p:cNvPr id="15" name="Shape 13"/>
          <p:cNvSpPr/>
          <p:nvPr/>
        </p:nvSpPr>
        <p:spPr>
          <a:xfrm>
            <a:off x="8719780" y="1865948"/>
            <a:ext cx="508873" cy="508873"/>
          </a:xfrm>
          <a:prstGeom prst="roundRect">
            <a:avLst>
              <a:gd name="adj" fmla="val 40006"/>
            </a:avLst>
          </a:prstGeom>
          <a:solidFill>
            <a:srgbClr val="030303"/>
          </a:solidFill>
          <a:ln w="22860">
            <a:solidFill>
              <a:srgbClr val="FC8337"/>
            </a:solidFill>
            <a:prstDash val="solid"/>
          </a:ln>
        </p:spPr>
      </p:sp>
      <p:sp>
        <p:nvSpPr>
          <p:cNvPr id="16" name="Text 14"/>
          <p:cNvSpPr/>
          <p:nvPr/>
        </p:nvSpPr>
        <p:spPr>
          <a:xfrm>
            <a:off x="8871704" y="1950720"/>
            <a:ext cx="204907" cy="339328"/>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7" name="Text 15"/>
          <p:cNvSpPr/>
          <p:nvPr/>
        </p:nvSpPr>
        <p:spPr>
          <a:xfrm>
            <a:off x="7654290" y="3138249"/>
            <a:ext cx="2639973" cy="353378"/>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15th Century</a:t>
            </a:r>
            <a:endParaRPr lang="en-US" sz="2200" dirty="0"/>
          </a:p>
        </p:txBody>
      </p:sp>
      <p:sp>
        <p:nvSpPr>
          <p:cNvPr id="18" name="Text 16"/>
          <p:cNvSpPr/>
          <p:nvPr/>
        </p:nvSpPr>
        <p:spPr>
          <a:xfrm>
            <a:off x="7654290" y="3627239"/>
            <a:ext cx="2639973" cy="3981450"/>
          </a:xfrm>
          <a:prstGeom prst="rect">
            <a:avLst/>
          </a:prstGeom>
          <a:noFill/>
          <a:ln/>
        </p:spPr>
        <p:txBody>
          <a:bodyPr wrap="square" lIns="0" tIns="0" rIns="0" bIns="0" rtlCol="0" anchor="t"/>
          <a:lstStyle/>
          <a:p>
            <a:pPr algn="ctr" indent="0" marL="0">
              <a:lnSpc>
                <a:spcPts val="2800"/>
              </a:lnSpc>
              <a:buNone/>
            </a:pPr>
            <a:r>
              <a:rPr lang="en-US" sz="1750" dirty="0">
                <a:solidFill>
                  <a:srgbClr val="E5E0DF"/>
                </a:solidFill>
                <a:latin typeface="Roboto" pitchFamily="34" charset="0"/>
                <a:ea typeface="Roboto" pitchFamily="34" charset="-122"/>
                <a:cs typeface="Roboto" pitchFamily="34" charset="-120"/>
              </a:rPr>
              <a:t>The Inca Empire reached its peak under the leadership of Pachacuti Inca Yupanqui, who oversaw a period of great expansion, construction, and cultural development. He expanded the empire to its greatest territorial extent and consolidated its power.</a:t>
            </a:r>
            <a:endParaRPr lang="en-US" sz="1750" dirty="0"/>
          </a:p>
        </p:txBody>
      </p:sp>
      <p:sp>
        <p:nvSpPr>
          <p:cNvPr id="19" name="Shape 17"/>
          <p:cNvSpPr/>
          <p:nvPr/>
        </p:nvSpPr>
        <p:spPr>
          <a:xfrm>
            <a:off x="12277368" y="2120384"/>
            <a:ext cx="30480" cy="791647"/>
          </a:xfrm>
          <a:prstGeom prst="roundRect">
            <a:avLst>
              <a:gd name="adj" fmla="val 667911"/>
            </a:avLst>
          </a:prstGeom>
          <a:solidFill>
            <a:srgbClr val="FC8337"/>
          </a:solidFill>
          <a:ln/>
        </p:spPr>
      </p:sp>
      <p:sp>
        <p:nvSpPr>
          <p:cNvPr id="20" name="Shape 18"/>
          <p:cNvSpPr/>
          <p:nvPr/>
        </p:nvSpPr>
        <p:spPr>
          <a:xfrm>
            <a:off x="12038171" y="1865948"/>
            <a:ext cx="508873" cy="508873"/>
          </a:xfrm>
          <a:prstGeom prst="roundRect">
            <a:avLst>
              <a:gd name="adj" fmla="val 40006"/>
            </a:avLst>
          </a:prstGeom>
          <a:solidFill>
            <a:srgbClr val="030303"/>
          </a:solidFill>
          <a:ln w="22860">
            <a:solidFill>
              <a:srgbClr val="FC8337"/>
            </a:solidFill>
            <a:prstDash val="solid"/>
          </a:ln>
        </p:spPr>
      </p:sp>
      <p:sp>
        <p:nvSpPr>
          <p:cNvPr id="21" name="Text 19"/>
          <p:cNvSpPr/>
          <p:nvPr/>
        </p:nvSpPr>
        <p:spPr>
          <a:xfrm>
            <a:off x="12183189" y="1950720"/>
            <a:ext cx="218837" cy="339328"/>
          </a:xfrm>
          <a:prstGeom prst="rect">
            <a:avLst/>
          </a:prstGeom>
          <a:noFill/>
          <a:ln/>
        </p:spPr>
        <p:txBody>
          <a:bodyPr wrap="none" lIns="0" tIns="0" rIns="0" bIns="0" rtlCol="0" anchor="t"/>
          <a:lstStyle/>
          <a:p>
            <a:pPr algn="ctr" indent="0" marL="0">
              <a:lnSpc>
                <a:spcPts val="2650"/>
              </a:lnSpc>
              <a:buNone/>
            </a:pPr>
            <a:r>
              <a:rPr lang="en-US" sz="2650" dirty="0">
                <a:solidFill>
                  <a:srgbClr val="E5E0DF"/>
                </a:solidFill>
                <a:latin typeface="Saira Medium" pitchFamily="34" charset="0"/>
                <a:ea typeface="Saira Medium" pitchFamily="34" charset="-122"/>
                <a:cs typeface="Saira Medium" pitchFamily="34" charset="-120"/>
              </a:rPr>
              <a:t>4</a:t>
            </a:r>
            <a:endParaRPr lang="en-US" sz="2650" dirty="0"/>
          </a:p>
        </p:txBody>
      </p:sp>
      <p:sp>
        <p:nvSpPr>
          <p:cNvPr id="22" name="Text 20"/>
          <p:cNvSpPr/>
          <p:nvPr/>
        </p:nvSpPr>
        <p:spPr>
          <a:xfrm>
            <a:off x="10972562" y="3138249"/>
            <a:ext cx="2640092" cy="353378"/>
          </a:xfrm>
          <a:prstGeom prst="rect">
            <a:avLst/>
          </a:prstGeom>
          <a:noFill/>
          <a:ln/>
        </p:spPr>
        <p:txBody>
          <a:bodyPr wrap="none" lIns="0" tIns="0" rIns="0" bIns="0" rtlCol="0" anchor="t"/>
          <a:lstStyle/>
          <a:p>
            <a:pPr algn="ct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16th Century</a:t>
            </a:r>
            <a:endParaRPr lang="en-US" sz="2200" dirty="0"/>
          </a:p>
        </p:txBody>
      </p:sp>
      <p:sp>
        <p:nvSpPr>
          <p:cNvPr id="23" name="Text 21"/>
          <p:cNvSpPr/>
          <p:nvPr/>
        </p:nvSpPr>
        <p:spPr>
          <a:xfrm>
            <a:off x="10972562" y="3627239"/>
            <a:ext cx="2640092" cy="2171700"/>
          </a:xfrm>
          <a:prstGeom prst="rect">
            <a:avLst/>
          </a:prstGeom>
          <a:noFill/>
          <a:ln/>
        </p:spPr>
        <p:txBody>
          <a:bodyPr wrap="square" lIns="0" tIns="0" rIns="0" bIns="0" rtlCol="0" anchor="t"/>
          <a:lstStyle/>
          <a:p>
            <a:pPr algn="ctr" indent="0" marL="0">
              <a:lnSpc>
                <a:spcPts val="2800"/>
              </a:lnSpc>
              <a:buNone/>
            </a:pPr>
            <a:r>
              <a:rPr lang="en-US" sz="1750" dirty="0">
                <a:solidFill>
                  <a:srgbClr val="E5E0DF"/>
                </a:solidFill>
                <a:latin typeface="Roboto" pitchFamily="34" charset="0"/>
                <a:ea typeface="Roboto" pitchFamily="34" charset="-122"/>
                <a:cs typeface="Roboto" pitchFamily="34" charset="-120"/>
              </a:rPr>
              <a:t>The Inca Empire continued to flourish, but its fate was soon to be altered by the arrival of the Spanish conquistadors.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32115" y="575191"/>
            <a:ext cx="10241994" cy="653772"/>
          </a:xfrm>
          <a:prstGeom prst="rect">
            <a:avLst/>
          </a:prstGeom>
          <a:noFill/>
          <a:ln/>
        </p:spPr>
        <p:txBody>
          <a:bodyPr wrap="none" lIns="0" tIns="0" rIns="0" bIns="0" rtlCol="0" anchor="t"/>
          <a:lstStyle/>
          <a:p>
            <a:pPr indent="0" marL="0">
              <a:lnSpc>
                <a:spcPts val="5100"/>
              </a:lnSpc>
              <a:buNone/>
            </a:pPr>
            <a:r>
              <a:rPr lang="en-US" sz="4100" dirty="0">
                <a:solidFill>
                  <a:srgbClr val="FFFFFF"/>
                </a:solidFill>
                <a:latin typeface="Saira Medium" pitchFamily="34" charset="0"/>
                <a:ea typeface="Saira Medium" pitchFamily="34" charset="-122"/>
                <a:cs typeface="Saira Medium" pitchFamily="34" charset="-120"/>
              </a:rPr>
              <a:t>Inca Architecture and Engineering Marvels</a:t>
            </a:r>
            <a:endParaRPr lang="en-US" sz="4100" dirty="0"/>
          </a:p>
        </p:txBody>
      </p:sp>
      <p:pic>
        <p:nvPicPr>
          <p:cNvPr id="3" name="Image 0" descr="preencoded.png">    </p:cNvPr>
          <p:cNvPicPr>
            <a:picLocks noChangeAspect="1"/>
          </p:cNvPicPr>
          <p:nvPr/>
        </p:nvPicPr>
        <p:blipFill>
          <a:blip r:embed="rId1"/>
          <a:stretch>
            <a:fillRect/>
          </a:stretch>
        </p:blipFill>
        <p:spPr>
          <a:xfrm>
            <a:off x="732115" y="1647349"/>
            <a:ext cx="6426160" cy="3971568"/>
          </a:xfrm>
          <a:prstGeom prst="rect">
            <a:avLst/>
          </a:prstGeom>
        </p:spPr>
      </p:pic>
      <p:sp>
        <p:nvSpPr>
          <p:cNvPr id="4" name="Text 1"/>
          <p:cNvSpPr/>
          <p:nvPr/>
        </p:nvSpPr>
        <p:spPr>
          <a:xfrm>
            <a:off x="732115" y="5880378"/>
            <a:ext cx="2895005" cy="32682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Saira Medium" pitchFamily="34" charset="0"/>
                <a:ea typeface="Saira Medium" pitchFamily="34" charset="-122"/>
                <a:cs typeface="Saira Medium" pitchFamily="34" charset="-120"/>
              </a:rPr>
              <a:t>Masterful Stonemasons</a:t>
            </a:r>
            <a:endParaRPr lang="en-US" sz="2050" dirty="0"/>
          </a:p>
        </p:txBody>
      </p:sp>
      <p:sp>
        <p:nvSpPr>
          <p:cNvPr id="5" name="Text 2"/>
          <p:cNvSpPr/>
          <p:nvPr/>
        </p:nvSpPr>
        <p:spPr>
          <a:xfrm>
            <a:off x="732115" y="6332696"/>
            <a:ext cx="6426160" cy="1338739"/>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Roboto" pitchFamily="34" charset="0"/>
                <a:ea typeface="Roboto" pitchFamily="34" charset="-122"/>
                <a:cs typeface="Roboto" pitchFamily="34" charset="-120"/>
              </a:rPr>
              <a:t>Inca architects were renowned for their mastery of stonework. They skillfully cut and fitted massive blocks of stone, creating structures that have endured for centuries. Their precision craftsmanship is evident in the intricate details and the seamless fit of the stones.</a:t>
            </a:r>
            <a:endParaRPr lang="en-US" sz="1600" dirty="0"/>
          </a:p>
        </p:txBody>
      </p:sp>
      <p:pic>
        <p:nvPicPr>
          <p:cNvPr id="6" name="Image 1" descr="preencoded.png">    </p:cNvPr>
          <p:cNvPicPr>
            <a:picLocks noChangeAspect="1"/>
          </p:cNvPicPr>
          <p:nvPr/>
        </p:nvPicPr>
        <p:blipFill>
          <a:blip r:embed="rId2"/>
          <a:stretch>
            <a:fillRect/>
          </a:stretch>
        </p:blipFill>
        <p:spPr>
          <a:xfrm>
            <a:off x="7472005" y="1647349"/>
            <a:ext cx="6426279" cy="3971687"/>
          </a:xfrm>
          <a:prstGeom prst="rect">
            <a:avLst/>
          </a:prstGeom>
        </p:spPr>
      </p:pic>
      <p:sp>
        <p:nvSpPr>
          <p:cNvPr id="7" name="Text 3"/>
          <p:cNvSpPr/>
          <p:nvPr/>
        </p:nvSpPr>
        <p:spPr>
          <a:xfrm>
            <a:off x="7472005" y="5880497"/>
            <a:ext cx="2848451" cy="326827"/>
          </a:xfrm>
          <a:prstGeom prst="rect">
            <a:avLst/>
          </a:prstGeom>
          <a:noFill/>
          <a:ln/>
        </p:spPr>
        <p:txBody>
          <a:bodyPr wrap="none" lIns="0" tIns="0" rIns="0" bIns="0" rtlCol="0" anchor="t"/>
          <a:lstStyle/>
          <a:p>
            <a:pPr algn="l" indent="0" marL="0">
              <a:lnSpc>
                <a:spcPts val="2550"/>
              </a:lnSpc>
              <a:buNone/>
            </a:pPr>
            <a:r>
              <a:rPr lang="en-US" sz="2050" dirty="0">
                <a:solidFill>
                  <a:srgbClr val="E5E0DF"/>
                </a:solidFill>
                <a:latin typeface="Saira Medium" pitchFamily="34" charset="0"/>
                <a:ea typeface="Saira Medium" pitchFamily="34" charset="-122"/>
                <a:cs typeface="Saira Medium" pitchFamily="34" charset="-120"/>
              </a:rPr>
              <a:t>Extensive Road System</a:t>
            </a:r>
            <a:endParaRPr lang="en-US" sz="2050" dirty="0"/>
          </a:p>
        </p:txBody>
      </p:sp>
      <p:sp>
        <p:nvSpPr>
          <p:cNvPr id="8" name="Text 4"/>
          <p:cNvSpPr/>
          <p:nvPr/>
        </p:nvSpPr>
        <p:spPr>
          <a:xfrm>
            <a:off x="7472005" y="6332815"/>
            <a:ext cx="6426279" cy="1673423"/>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Roboto" pitchFamily="34" charset="0"/>
                <a:ea typeface="Roboto" pitchFamily="34" charset="-122"/>
                <a:cs typeface="Roboto" pitchFamily="34" charset="-120"/>
              </a:rPr>
              <a:t>The Inca built an extensive network of roads that connected all corners of their empire. They used innovative engineering techniques to create roads that spanned mountains, valleys, and rivers, ensuring efficient communication and transportation throughout their vast territory.</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2703" y="990005"/>
            <a:ext cx="8948261" cy="600670"/>
          </a:xfrm>
          <a:prstGeom prst="rect">
            <a:avLst/>
          </a:prstGeom>
          <a:noFill/>
          <a:ln/>
        </p:spPr>
        <p:txBody>
          <a:bodyPr wrap="none" lIns="0" tIns="0" rIns="0" bIns="0" rtlCol="0" anchor="t"/>
          <a:lstStyle/>
          <a:p>
            <a:pPr indent="0" marL="0">
              <a:lnSpc>
                <a:spcPts val="4700"/>
              </a:lnSpc>
              <a:buNone/>
            </a:pPr>
            <a:r>
              <a:rPr lang="en-US" sz="3750" dirty="0">
                <a:solidFill>
                  <a:srgbClr val="FFFFFF"/>
                </a:solidFill>
                <a:latin typeface="Saira Medium" pitchFamily="34" charset="0"/>
                <a:ea typeface="Saira Medium" pitchFamily="34" charset="-122"/>
                <a:cs typeface="Saira Medium" pitchFamily="34" charset="-120"/>
              </a:rPr>
              <a:t>The Conquest of the Inca by the Spanish</a:t>
            </a:r>
            <a:endParaRPr lang="en-US" sz="3750" dirty="0"/>
          </a:p>
        </p:txBody>
      </p:sp>
      <p:pic>
        <p:nvPicPr>
          <p:cNvPr id="3" name="Image 0" descr="preencoded.png">    </p:cNvPr>
          <p:cNvPicPr>
            <a:picLocks noChangeAspect="1"/>
          </p:cNvPicPr>
          <p:nvPr/>
        </p:nvPicPr>
        <p:blipFill>
          <a:blip r:embed="rId1"/>
          <a:stretch>
            <a:fillRect/>
          </a:stretch>
        </p:blipFill>
        <p:spPr>
          <a:xfrm>
            <a:off x="2897862" y="1975128"/>
            <a:ext cx="2191941" cy="1722834"/>
          </a:xfrm>
          <a:prstGeom prst="rect">
            <a:avLst/>
          </a:prstGeom>
        </p:spPr>
      </p:pic>
      <p:sp>
        <p:nvSpPr>
          <p:cNvPr id="4" name="Text 1"/>
          <p:cNvSpPr/>
          <p:nvPr/>
        </p:nvSpPr>
        <p:spPr>
          <a:xfrm>
            <a:off x="3947755" y="2873931"/>
            <a:ext cx="92035" cy="384334"/>
          </a:xfrm>
          <a:prstGeom prst="rect">
            <a:avLst/>
          </a:prstGeom>
          <a:noFill/>
          <a:ln/>
        </p:spPr>
        <p:txBody>
          <a:bodyPr wrap="none" lIns="0" tIns="0" rIns="0" bIns="0" rtlCol="0" anchor="t"/>
          <a:lstStyle/>
          <a:p>
            <a:pPr algn="ctr" indent="0" marL="0">
              <a:lnSpc>
                <a:spcPts val="3000"/>
              </a:lnSpc>
              <a:buNone/>
            </a:pPr>
            <a:r>
              <a:rPr lang="en-US" sz="1850" dirty="0">
                <a:solidFill>
                  <a:srgbClr val="E5E0DF"/>
                </a:solidFill>
                <a:latin typeface="Saira Medium" pitchFamily="34" charset="0"/>
                <a:ea typeface="Saira Medium" pitchFamily="34" charset="-122"/>
                <a:cs typeface="Saira Medium" pitchFamily="34" charset="-120"/>
              </a:rPr>
              <a:t>1</a:t>
            </a:r>
            <a:endParaRPr lang="en-US" sz="1850" dirty="0"/>
          </a:p>
        </p:txBody>
      </p:sp>
      <p:sp>
        <p:nvSpPr>
          <p:cNvPr id="5" name="Text 2"/>
          <p:cNvSpPr/>
          <p:nvPr/>
        </p:nvSpPr>
        <p:spPr>
          <a:xfrm>
            <a:off x="5281970" y="2321123"/>
            <a:ext cx="2403277" cy="30027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Arrival of the Spanish</a:t>
            </a:r>
            <a:endParaRPr lang="en-US" sz="1850" dirty="0"/>
          </a:p>
        </p:txBody>
      </p:sp>
      <p:sp>
        <p:nvSpPr>
          <p:cNvPr id="6" name="Text 3"/>
          <p:cNvSpPr/>
          <p:nvPr/>
        </p:nvSpPr>
        <p:spPr>
          <a:xfrm>
            <a:off x="5281970" y="2736652"/>
            <a:ext cx="8483560" cy="61531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In 1532, Francisco Pizarro, a Spanish conquistador, arrived in the Inca Empire. He took advantage of internal conflicts and weaknesses within the Inca government.</a:t>
            </a:r>
            <a:endParaRPr lang="en-US" sz="1500" dirty="0"/>
          </a:p>
        </p:txBody>
      </p:sp>
      <p:sp>
        <p:nvSpPr>
          <p:cNvPr id="7" name="Shape 4"/>
          <p:cNvSpPr/>
          <p:nvPr/>
        </p:nvSpPr>
        <p:spPr>
          <a:xfrm>
            <a:off x="5137785" y="3712369"/>
            <a:ext cx="8771930" cy="11430"/>
          </a:xfrm>
          <a:prstGeom prst="roundRect">
            <a:avLst>
              <a:gd name="adj" fmla="val 1513632"/>
            </a:avLst>
          </a:prstGeom>
          <a:solidFill>
            <a:srgbClr val="FC8337"/>
          </a:solidFill>
          <a:ln/>
        </p:spPr>
      </p:sp>
      <p:pic>
        <p:nvPicPr>
          <p:cNvPr id="8" name="Image 1" descr="preencoded.png">    </p:cNvPr>
          <p:cNvPicPr>
            <a:picLocks noChangeAspect="1"/>
          </p:cNvPicPr>
          <p:nvPr/>
        </p:nvPicPr>
        <p:blipFill>
          <a:blip r:embed="rId2"/>
          <a:stretch>
            <a:fillRect/>
          </a:stretch>
        </p:blipFill>
        <p:spPr>
          <a:xfrm>
            <a:off x="1801892" y="3745944"/>
            <a:ext cx="4384000" cy="1722834"/>
          </a:xfrm>
          <a:prstGeom prst="rect">
            <a:avLst/>
          </a:prstGeom>
        </p:spPr>
      </p:pic>
      <p:sp>
        <p:nvSpPr>
          <p:cNvPr id="9" name="Text 5"/>
          <p:cNvSpPr/>
          <p:nvPr/>
        </p:nvSpPr>
        <p:spPr>
          <a:xfrm>
            <a:off x="3920371" y="4415195"/>
            <a:ext cx="146804" cy="384334"/>
          </a:xfrm>
          <a:prstGeom prst="rect">
            <a:avLst/>
          </a:prstGeom>
          <a:noFill/>
          <a:ln/>
        </p:spPr>
        <p:txBody>
          <a:bodyPr wrap="none" lIns="0" tIns="0" rIns="0" bIns="0" rtlCol="0" anchor="t"/>
          <a:lstStyle/>
          <a:p>
            <a:pPr algn="ctr" indent="0" marL="0">
              <a:lnSpc>
                <a:spcPts val="3000"/>
              </a:lnSpc>
              <a:buNone/>
            </a:pPr>
            <a:r>
              <a:rPr lang="en-US" sz="1850" dirty="0">
                <a:solidFill>
                  <a:srgbClr val="E5E0DF"/>
                </a:solidFill>
                <a:latin typeface="Saira Medium" pitchFamily="34" charset="0"/>
                <a:ea typeface="Saira Medium" pitchFamily="34" charset="-122"/>
                <a:cs typeface="Saira Medium" pitchFamily="34" charset="-120"/>
              </a:rPr>
              <a:t>2</a:t>
            </a:r>
            <a:endParaRPr lang="en-US" sz="1850" dirty="0"/>
          </a:p>
        </p:txBody>
      </p:sp>
      <p:sp>
        <p:nvSpPr>
          <p:cNvPr id="10" name="Text 6"/>
          <p:cNvSpPr/>
          <p:nvPr/>
        </p:nvSpPr>
        <p:spPr>
          <a:xfrm>
            <a:off x="6378059" y="4091940"/>
            <a:ext cx="2402800" cy="30027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Capture of Atahualpa</a:t>
            </a:r>
            <a:endParaRPr lang="en-US" sz="1850" dirty="0"/>
          </a:p>
        </p:txBody>
      </p:sp>
      <p:sp>
        <p:nvSpPr>
          <p:cNvPr id="11" name="Text 7"/>
          <p:cNvSpPr/>
          <p:nvPr/>
        </p:nvSpPr>
        <p:spPr>
          <a:xfrm>
            <a:off x="6378059" y="4507468"/>
            <a:ext cx="7387471" cy="615315"/>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Pizarro captured Atahualpa, the Inca emperor, and demanded a ransom in gold and silver. Despite the Inca's efforts, the Spanish ultimately defeated them.</a:t>
            </a:r>
            <a:endParaRPr lang="en-US" sz="1500" dirty="0"/>
          </a:p>
        </p:txBody>
      </p:sp>
      <p:sp>
        <p:nvSpPr>
          <p:cNvPr id="12" name="Shape 8"/>
          <p:cNvSpPr/>
          <p:nvPr/>
        </p:nvSpPr>
        <p:spPr>
          <a:xfrm>
            <a:off x="6233874" y="5483185"/>
            <a:ext cx="7675840" cy="11430"/>
          </a:xfrm>
          <a:prstGeom prst="roundRect">
            <a:avLst>
              <a:gd name="adj" fmla="val 1513632"/>
            </a:avLst>
          </a:prstGeom>
          <a:solidFill>
            <a:srgbClr val="FC8337"/>
          </a:solidFill>
          <a:ln/>
        </p:spPr>
      </p:sp>
      <p:pic>
        <p:nvPicPr>
          <p:cNvPr id="13" name="Image 2" descr="preencoded.png">    </p:cNvPr>
          <p:cNvPicPr>
            <a:picLocks noChangeAspect="1"/>
          </p:cNvPicPr>
          <p:nvPr/>
        </p:nvPicPr>
        <p:blipFill>
          <a:blip r:embed="rId3"/>
          <a:stretch>
            <a:fillRect/>
          </a:stretch>
        </p:blipFill>
        <p:spPr>
          <a:xfrm>
            <a:off x="705803" y="5516761"/>
            <a:ext cx="6576060" cy="1722834"/>
          </a:xfrm>
          <a:prstGeom prst="rect">
            <a:avLst/>
          </a:prstGeom>
        </p:spPr>
      </p:pic>
      <p:sp>
        <p:nvSpPr>
          <p:cNvPr id="14" name="Text 9"/>
          <p:cNvSpPr/>
          <p:nvPr/>
        </p:nvSpPr>
        <p:spPr>
          <a:xfrm>
            <a:off x="3921204" y="6186011"/>
            <a:ext cx="145137" cy="384334"/>
          </a:xfrm>
          <a:prstGeom prst="rect">
            <a:avLst/>
          </a:prstGeom>
          <a:noFill/>
          <a:ln/>
        </p:spPr>
        <p:txBody>
          <a:bodyPr wrap="none" lIns="0" tIns="0" rIns="0" bIns="0" rtlCol="0" anchor="t"/>
          <a:lstStyle/>
          <a:p>
            <a:pPr algn="ctr" indent="0" marL="0">
              <a:lnSpc>
                <a:spcPts val="3000"/>
              </a:lnSpc>
              <a:buNone/>
            </a:pPr>
            <a:r>
              <a:rPr lang="en-US" sz="1850" dirty="0">
                <a:solidFill>
                  <a:srgbClr val="E5E0DF"/>
                </a:solidFill>
                <a:latin typeface="Saira Medium" pitchFamily="34" charset="0"/>
                <a:ea typeface="Saira Medium" pitchFamily="34" charset="-122"/>
                <a:cs typeface="Saira Medium" pitchFamily="34" charset="-120"/>
              </a:rPr>
              <a:t>3</a:t>
            </a:r>
            <a:endParaRPr lang="en-US" sz="1850" dirty="0"/>
          </a:p>
        </p:txBody>
      </p:sp>
      <p:sp>
        <p:nvSpPr>
          <p:cNvPr id="15" name="Text 10"/>
          <p:cNvSpPr/>
          <p:nvPr/>
        </p:nvSpPr>
        <p:spPr>
          <a:xfrm>
            <a:off x="7474029" y="5708928"/>
            <a:ext cx="2402800" cy="300276"/>
          </a:xfrm>
          <a:prstGeom prst="rect">
            <a:avLst/>
          </a:prstGeom>
          <a:noFill/>
          <a:ln/>
        </p:spPr>
        <p:txBody>
          <a:bodyPr wrap="none" lIns="0" tIns="0" rIns="0" bIns="0" rtlCol="0" anchor="t"/>
          <a:lstStyle/>
          <a:p>
            <a:pPr algn="l" indent="0" marL="0">
              <a:lnSpc>
                <a:spcPts val="2350"/>
              </a:lnSpc>
              <a:buNone/>
            </a:pPr>
            <a:r>
              <a:rPr lang="en-US" sz="1850" dirty="0">
                <a:solidFill>
                  <a:srgbClr val="E5E0DF"/>
                </a:solidFill>
                <a:latin typeface="Saira Medium" pitchFamily="34" charset="0"/>
                <a:ea typeface="Saira Medium" pitchFamily="34" charset="-122"/>
                <a:cs typeface="Saira Medium" pitchFamily="34" charset="-120"/>
              </a:rPr>
              <a:t>Fall of the Empire</a:t>
            </a:r>
            <a:endParaRPr lang="en-US" sz="1850" dirty="0"/>
          </a:p>
        </p:txBody>
      </p:sp>
      <p:sp>
        <p:nvSpPr>
          <p:cNvPr id="16" name="Text 11"/>
          <p:cNvSpPr/>
          <p:nvPr/>
        </p:nvSpPr>
        <p:spPr>
          <a:xfrm>
            <a:off x="7474029" y="6124456"/>
            <a:ext cx="6291501" cy="922973"/>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pitchFamily="34" charset="0"/>
                <a:ea typeface="Roboto" pitchFamily="34" charset="-122"/>
                <a:cs typeface="Roboto" pitchFamily="34" charset="-120"/>
              </a:rPr>
              <a:t>The Inca Empire collapsed under the combined forces of Spanish conquest, disease, and internal strife. The Inca were ultimately defeated and their empire was absorbed into the Spanish colonial empire.</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15772"/>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FFFFF"/>
                </a:solidFill>
                <a:latin typeface="Saira Medium" pitchFamily="34" charset="0"/>
                <a:ea typeface="Saira Medium" pitchFamily="34" charset="-122"/>
                <a:cs typeface="Saira Medium" pitchFamily="34" charset="-120"/>
              </a:rPr>
              <a:t>The Enduring Influence of the Inca Civilization</a:t>
            </a:r>
            <a:endParaRPr lang="en-US" sz="4450" dirty="0"/>
          </a:p>
        </p:txBody>
      </p:sp>
      <p:sp>
        <p:nvSpPr>
          <p:cNvPr id="4" name="Shape 1"/>
          <p:cNvSpPr/>
          <p:nvPr/>
        </p:nvSpPr>
        <p:spPr>
          <a:xfrm>
            <a:off x="793790" y="3428643"/>
            <a:ext cx="396835" cy="396835"/>
          </a:xfrm>
          <a:prstGeom prst="roundRect">
            <a:avLst>
              <a:gd name="adj" fmla="val 51443"/>
            </a:avLst>
          </a:prstGeom>
          <a:solidFill>
            <a:srgbClr val="030303"/>
          </a:solidFill>
          <a:ln w="22860">
            <a:solidFill>
              <a:srgbClr val="FC8337"/>
            </a:solidFill>
            <a:prstDash val="solid"/>
          </a:ln>
        </p:spPr>
      </p:sp>
      <p:sp>
        <p:nvSpPr>
          <p:cNvPr id="5" name="Text 2"/>
          <p:cNvSpPr/>
          <p:nvPr/>
        </p:nvSpPr>
        <p:spPr>
          <a:xfrm>
            <a:off x="1417439" y="3428643"/>
            <a:ext cx="283523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Legacy of Culture</a:t>
            </a:r>
            <a:endParaRPr lang="en-US" sz="2200" dirty="0"/>
          </a:p>
        </p:txBody>
      </p:sp>
      <p:sp>
        <p:nvSpPr>
          <p:cNvPr id="6" name="Text 3"/>
          <p:cNvSpPr/>
          <p:nvPr/>
        </p:nvSpPr>
        <p:spPr>
          <a:xfrm>
            <a:off x="1417439" y="3919061"/>
            <a:ext cx="3041213"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Despite their downfall, the Inca have left a lasting impact on South America's culture and heritage. Their art, architecture, and language continue to inspire people around the world.</a:t>
            </a:r>
            <a:endParaRPr lang="en-US" sz="1750" dirty="0"/>
          </a:p>
        </p:txBody>
      </p:sp>
      <p:sp>
        <p:nvSpPr>
          <p:cNvPr id="7" name="Shape 4"/>
          <p:cNvSpPr/>
          <p:nvPr/>
        </p:nvSpPr>
        <p:spPr>
          <a:xfrm>
            <a:off x="4685467" y="3428643"/>
            <a:ext cx="396835" cy="396835"/>
          </a:xfrm>
          <a:prstGeom prst="roundRect">
            <a:avLst>
              <a:gd name="adj" fmla="val 51443"/>
            </a:avLst>
          </a:prstGeom>
          <a:solidFill>
            <a:srgbClr val="030303"/>
          </a:solidFill>
          <a:ln w="22860">
            <a:solidFill>
              <a:srgbClr val="FC8337"/>
            </a:solidFill>
            <a:prstDash val="solid"/>
          </a:ln>
        </p:spPr>
      </p:sp>
      <p:sp>
        <p:nvSpPr>
          <p:cNvPr id="8" name="Text 5"/>
          <p:cNvSpPr/>
          <p:nvPr/>
        </p:nvSpPr>
        <p:spPr>
          <a:xfrm>
            <a:off x="5309116" y="3428643"/>
            <a:ext cx="3041213"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Saira Medium" pitchFamily="34" charset="0"/>
                <a:ea typeface="Saira Medium" pitchFamily="34" charset="-122"/>
                <a:cs typeface="Saira Medium" pitchFamily="34" charset="-120"/>
              </a:rPr>
              <a:t>Modern-Day Significance</a:t>
            </a:r>
            <a:endParaRPr lang="en-US" sz="2200" dirty="0"/>
          </a:p>
        </p:txBody>
      </p:sp>
      <p:sp>
        <p:nvSpPr>
          <p:cNvPr id="9" name="Text 6"/>
          <p:cNvSpPr/>
          <p:nvPr/>
        </p:nvSpPr>
        <p:spPr>
          <a:xfrm>
            <a:off x="5309116" y="4273391"/>
            <a:ext cx="3041213" cy="254031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pitchFamily="34" charset="0"/>
                <a:ea typeface="Roboto" pitchFamily="34" charset="-122"/>
                <a:cs typeface="Roboto" pitchFamily="34" charset="-120"/>
              </a:rPr>
              <a:t>The Inca legacy is a reminder of the resilience and ingenuity of ancient civilizations. Their innovations in agriculture, engineering, and social organization continue to inform modern practices.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Slides>
  <Notes>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vt:i4>
      </vt:variant>
    </vt:vector>
  </HeadingPairs>
  <TitlesOfParts>
    <vt:vector size="10" baseType="lpstr">
      <vt:lpstr>Arial</vt:lpstr>
      <vt:lpstr>Calibri</vt:lpstr>
      <vt:lpstr>Office Theme</vt:lpstr>
      <vt:lpstr>Slide 1</vt:lpstr>
      <vt:lpstr>Slide 2</vt:lpstr>
      <vt:lpstr>Slide 3</vt:lpstr>
      <vt:lpstr>Slide 4</vt:lpstr>
      <vt:lpstr>Slide 5</vt:lpstr>
      <vt:lpstr>Slide 6</vt:lpstr>
      <vt:lpstr>Slide 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2024-12-09T01:51:22Z</dcterms:created>
  <dcterms:modified xsi:type="dcterms:W3CDTF">2024-12-09T01:51:22Z</dcterms:modified>
</cp:coreProperties>
</file>